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2" r:id="rId16"/>
    <p:sldId id="271" r:id="rId17"/>
    <p:sldId id="275" r:id="rId18"/>
    <p:sldId id="274" r:id="rId19"/>
    <p:sldId id="270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462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744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89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639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6488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715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84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07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193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226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21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1E695-C2F4-4DE3-AD0E-3758475A89F1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140F7-A5F5-43BB-9D6F-9DBC7D394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050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110" y="188640"/>
            <a:ext cx="84969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ГКОУ КК специальная (коррекционная) школа-интернат</a:t>
            </a:r>
          </a:p>
          <a:p>
            <a:pPr algn="ctr"/>
            <a:r>
              <a:rPr lang="ru-RU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г. Темрюка</a:t>
            </a:r>
          </a:p>
          <a:p>
            <a:pPr algn="ctr"/>
            <a:endParaRPr lang="ru-RU" sz="32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2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36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393700">
                    <a:schemeClr val="bg1">
                      <a:lumMod val="95000"/>
                      <a:alpha val="6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«Использование занимательных </a:t>
            </a:r>
          </a:p>
          <a:p>
            <a:pPr algn="ctr"/>
            <a:r>
              <a:rPr lang="ru-RU" sz="36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393700">
                    <a:schemeClr val="bg1">
                      <a:lumMod val="95000"/>
                      <a:alpha val="6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36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393700">
                    <a:schemeClr val="bg1">
                      <a:lumMod val="95000"/>
                      <a:alpha val="6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аданий для развития личностных и коммуникативных базовых учебных действий  на занятиях по развитию психомоторики и сенсорных процессов»</a:t>
            </a:r>
            <a:endParaRPr lang="ru-RU" sz="3600" b="1" dirty="0">
              <a:ln w="1905"/>
              <a:solidFill>
                <a:schemeClr val="accent2">
                  <a:lumMod val="75000"/>
                </a:schemeClr>
              </a:solidFill>
              <a:effectLst>
                <a:glow rad="393700">
                  <a:schemeClr val="bg1">
                    <a:lumMod val="95000"/>
                    <a:alpha val="6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4005064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ru-RU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подготовила </a:t>
            </a:r>
            <a:endParaRPr lang="ru-RU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ru-RU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учитель-дефектолог</a:t>
            </a:r>
          </a:p>
          <a:p>
            <a:pPr algn="r"/>
            <a:r>
              <a:rPr lang="ru-RU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Дергаусова Н.Г.</a:t>
            </a:r>
          </a:p>
        </p:txBody>
      </p:sp>
    </p:spTree>
    <p:extLst>
      <p:ext uri="{BB962C8B-B14F-4D97-AF65-F5344CB8AC3E}">
        <p14:creationId xmlns:p14="http://schemas.microsoft.com/office/powerpoint/2010/main" xmlns="" val="19070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36712"/>
            <a:ext cx="8064896" cy="40934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Базовые Учебные Действия </a:t>
            </a:r>
          </a:p>
          <a:p>
            <a:pPr algn="ctr"/>
            <a:endParaRPr lang="ru-RU" sz="2600" b="1" dirty="0" smtClean="0">
              <a:ln w="1905"/>
              <a:solidFill>
                <a:srgbClr val="FF0000"/>
              </a:solidFill>
              <a:effectLst>
                <a:glow rad="635000">
                  <a:schemeClr val="bg1">
                    <a:alpha val="7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6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26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элементарные и необходимые </a:t>
            </a:r>
            <a:r>
              <a:rPr lang="ru-RU" sz="26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единицы учебной </a:t>
            </a:r>
            <a:r>
              <a:rPr lang="ru-RU" sz="26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деятельности, формирование которых обеспечивает овладение содержанием образования обучающимися с умственной отсталостью. </a:t>
            </a:r>
            <a:endParaRPr lang="ru-RU" sz="26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7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6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6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 </a:t>
            </a:r>
            <a:r>
              <a:rPr lang="ru-RU" sz="26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обеспечивает становление учебной деятельности ребенка с умственной отсталостью в основных ее составляющих: </a:t>
            </a:r>
            <a:r>
              <a:rPr lang="ru-RU" sz="26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70000"/>
                    </a:schemeClr>
                  </a:glow>
                </a:effectLst>
              </a:rPr>
              <a:t>познавательной, регулятивной, коммуникативной, личностной.</a:t>
            </a:r>
          </a:p>
        </p:txBody>
      </p:sp>
    </p:spTree>
    <p:extLst>
      <p:ext uri="{BB962C8B-B14F-4D97-AF65-F5344CB8AC3E}">
        <p14:creationId xmlns:p14="http://schemas.microsoft.com/office/powerpoint/2010/main" xmlns="" val="411628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5123" y="1406679"/>
            <a:ext cx="7632848" cy="36933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sz="2600" b="1" dirty="0" smtClean="0">
                <a:ln w="1905"/>
                <a:solidFill>
                  <a:srgbClr val="7030A0"/>
                </a:solidFill>
                <a:effectLst>
                  <a:glow rad="901700">
                    <a:schemeClr val="bg1">
                      <a:alpha val="3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ru-RU" sz="26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Базовые учебные действия, формируемые </a:t>
            </a:r>
            <a:r>
              <a:rPr lang="ru-RU" sz="26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младших школьников, обеспечивают, с одной стороны, успешное начало школьного обучения и осознанное отношение к обучению, с другой - составляют основу формирования в старших классах более сложных действий, которые содействуют дальнейшему становлению ученика как субъекта осознанной активной учебной деятельности на доступном для него уровне.</a:t>
            </a:r>
          </a:p>
        </p:txBody>
      </p:sp>
    </p:spTree>
    <p:extLst>
      <p:ext uri="{BB962C8B-B14F-4D97-AF65-F5344CB8AC3E}">
        <p14:creationId xmlns:p14="http://schemas.microsoft.com/office/powerpoint/2010/main" xmlns="" val="20663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62478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Личностные учебные 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действия</a:t>
            </a:r>
          </a:p>
          <a:p>
            <a:pPr algn="ctr"/>
            <a:endParaRPr lang="ru-RU" sz="2400" b="1" dirty="0">
              <a:ln w="1905"/>
              <a:solidFill>
                <a:srgbClr val="FF0000"/>
              </a:solidFill>
              <a:effectLst>
                <a:glow rad="635000">
                  <a:schemeClr val="bg1">
                    <a:lumMod val="95000"/>
                    <a:alpha val="7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- осознание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себя как ученика, заинтересованного посещением школы, обучением, занятиями, как члена семьи, одноклассника, </a:t>
            </a:r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друга, способность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 осмыслению социального окружения, своего места в нем, принятие соответствующих возрасту ценностей и социальных ролей;</a:t>
            </a: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- положительное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отношение к окружающей действительности, готовность к организации взаимодействия с ней и эстетическому ее восприятию;</a:t>
            </a: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целостный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социально ориентированный взгляд на мир в единстве его природной и социальной частей;</a:t>
            </a: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самостоятельность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выполнении учебных заданий, поручений, договоренностей; понимание личной ответственности за свои поступки на основе представлений об этических нормах и правилах поведения в современном </a:t>
            </a:r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обществе; </a:t>
            </a:r>
          </a:p>
          <a:p>
            <a:pPr algn="just"/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- готовность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lumMod val="95000"/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 безопасному и бережному поведению в природе и обществе.</a:t>
            </a:r>
          </a:p>
        </p:txBody>
      </p:sp>
    </p:spTree>
    <p:extLst>
      <p:ext uri="{BB962C8B-B14F-4D97-AF65-F5344CB8AC3E}">
        <p14:creationId xmlns:p14="http://schemas.microsoft.com/office/powerpoint/2010/main" xmlns="" val="30987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806489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Коммуникативные учебные 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7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действия</a:t>
            </a:r>
            <a:endParaRPr lang="ru-RU" sz="2400" b="1" dirty="0">
              <a:ln w="1905"/>
              <a:solidFill>
                <a:srgbClr val="FF0000"/>
              </a:solidFill>
              <a:effectLst>
                <a:glow rad="635000">
                  <a:schemeClr val="bg1">
                    <a:alpha val="7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2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7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- вступать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контакт и работать в коллективе (учитель−ученик, ученик–ученик, ученик–класс, учитель−класс); </a:t>
            </a:r>
            <a:endParaRPr lang="ru-RU" sz="2200" b="1" dirty="0" smtClean="0">
              <a:ln w="1905"/>
              <a:solidFill>
                <a:srgbClr val="7030A0"/>
              </a:solidFill>
              <a:effectLst>
                <a:glow rad="508000">
                  <a:schemeClr val="bg1">
                    <a:alpha val="6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использовать принятые ритуалы социального взаимодействия с одноклассниками и учителем; </a:t>
            </a:r>
            <a:endParaRPr lang="ru-RU" sz="2200" b="1" dirty="0" smtClean="0">
              <a:ln w="1905"/>
              <a:solidFill>
                <a:srgbClr val="7030A0"/>
              </a:solidFill>
              <a:effectLst>
                <a:glow rad="508000">
                  <a:schemeClr val="bg1">
                    <a:alpha val="6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обращаться за помощью и принимать помощь; </a:t>
            </a:r>
            <a:endParaRPr lang="ru-RU" sz="2200" b="1" dirty="0" smtClean="0">
              <a:ln w="1905"/>
              <a:solidFill>
                <a:srgbClr val="7030A0"/>
              </a:solidFill>
              <a:effectLst>
                <a:glow rad="508000">
                  <a:schemeClr val="bg1">
                    <a:alpha val="6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слушать и понимать инструкцию к учебному заданию в разных видах деятельности и быту; </a:t>
            </a:r>
            <a:endParaRPr lang="ru-RU" sz="2200" b="1" dirty="0" smtClean="0">
              <a:ln w="1905"/>
              <a:solidFill>
                <a:srgbClr val="7030A0"/>
              </a:solidFill>
              <a:effectLst>
                <a:glow rad="508000">
                  <a:schemeClr val="bg1">
                    <a:alpha val="6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сотрудничать с взрослыми и сверстниками в разных социальных ситуациях; доброжелательно относиться, сопереживать, конструктивно взаимодействовать с людьми; </a:t>
            </a:r>
            <a:endParaRPr lang="ru-RU" sz="2200" b="1" dirty="0" smtClean="0">
              <a:ln w="1905"/>
              <a:solidFill>
                <a:srgbClr val="7030A0"/>
              </a:solidFill>
              <a:effectLst>
                <a:glow rad="508000">
                  <a:schemeClr val="bg1">
                    <a:alpha val="6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-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договариваться и изменять свое поведение в соответствии с объективным мнением большинства в конфликтных или </a:t>
            </a:r>
            <a:r>
              <a:rPr lang="ru-RU" sz="23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иных ситуациях взаимодействия с окружающими.</a:t>
            </a:r>
          </a:p>
        </p:txBody>
      </p:sp>
    </p:spTree>
    <p:extLst>
      <p:ext uri="{BB962C8B-B14F-4D97-AF65-F5344CB8AC3E}">
        <p14:creationId xmlns:p14="http://schemas.microsoft.com/office/powerpoint/2010/main" xmlns="" val="230225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6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	</a:t>
            </a:r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508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Формирование БУД на коррекционных занятиях</a:t>
            </a:r>
          </a:p>
          <a:p>
            <a:pPr algn="just"/>
            <a:endParaRPr lang="ru-RU" sz="2400" b="1" dirty="0">
              <a:ln w="1905"/>
              <a:solidFill>
                <a:srgbClr val="7030A0"/>
              </a:solidFill>
              <a:effectLst>
                <a:glow rad="508000">
                  <a:schemeClr val="bg1">
                    <a:alpha val="63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Практика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показывает, что формирование БУД у обучающихся с особыми образовательными потребностями требуют особого подхода через психолого-педагогическое сопровождение.</a:t>
            </a:r>
          </a:p>
          <a:p>
            <a:pPr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Условием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508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успешного обучения детей с ОВЗ является организация групповых и индивидуальных коррекционно-развивающих занятий, которые направлены на преодоление специфических трудностей и недостатков, характерных для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xmlns="" val="18746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7" y="1196752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glow rad="812800">
                    <a:schemeClr val="bg1">
                      <a:alpha val="5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Цель 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коррекционных 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занятий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системное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воздействие на 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учебно-познавательную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47700">
                    <a:schemeClr val="bg1">
                      <a:alpha val="6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деятельность детей в динамике образовательного процесса, направленное на формирование базовых учебных действий и коррекцию отклонений в развитии.</a:t>
            </a:r>
          </a:p>
        </p:txBody>
      </p:sp>
    </p:spTree>
    <p:extLst>
      <p:ext uri="{BB962C8B-B14F-4D97-AF65-F5344CB8AC3E}">
        <p14:creationId xmlns:p14="http://schemas.microsoft.com/office/powerpoint/2010/main" xmlns="" val="15142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89899"/>
            <a:ext cx="8064896" cy="458587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Задачи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glow rad="647700">
                    <a:prstClr val="white">
                      <a:alpha val="65000"/>
                    </a:prst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коррекционных занятий</a:t>
            </a:r>
            <a:endParaRPr lang="ru-RU" sz="2400" b="1" dirty="0" smtClean="0">
              <a:ln w="1905"/>
              <a:solidFill>
                <a:srgbClr val="FF0000"/>
              </a:solidFill>
              <a:effectLst>
                <a:glow rad="635000">
                  <a:schemeClr val="bg1">
                    <a:alpha val="63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b="1" dirty="0">
              <a:ln w="1905"/>
              <a:solidFill>
                <a:srgbClr val="FF0000"/>
              </a:solidFill>
              <a:effectLst>
                <a:glow rad="635000">
                  <a:schemeClr val="bg1">
                    <a:alpha val="63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63538" indent="536575"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•учить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детей ориентироваться в предъявленных учебных заданиях, планировать соответствующие действия и искать способы выполнения задания;</a:t>
            </a:r>
          </a:p>
          <a:p>
            <a:pPr marL="363538" indent="536575"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•развивать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мыслительные операции;</a:t>
            </a:r>
          </a:p>
          <a:p>
            <a:pPr marL="363538" indent="536575"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•развивать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различные виды восприятия, памяти, параметры внимания;</a:t>
            </a:r>
          </a:p>
          <a:p>
            <a:pPr marL="363538" indent="536575"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•формировать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умение объективно оценивать свою работу и при необходимости её корректировать;</a:t>
            </a:r>
          </a:p>
          <a:p>
            <a:pPr marL="363538" indent="536575"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•развивать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мелкую моторику рук, точность движений, ориентировку в пространстве и времени.</a:t>
            </a:r>
          </a:p>
        </p:txBody>
      </p:sp>
    </p:spTree>
    <p:extLst>
      <p:ext uri="{BB962C8B-B14F-4D97-AF65-F5344CB8AC3E}">
        <p14:creationId xmlns:p14="http://schemas.microsoft.com/office/powerpoint/2010/main" xmlns="" val="28406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470" y="1124744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5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Коррекционная </a:t>
            </a:r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5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осуществляется в рамках целостного подхода к воспитанию и развитию ребенка. </a:t>
            </a:r>
            <a:endParaRPr lang="ru-RU" sz="28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5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5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5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В </a:t>
            </a:r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5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связи с этим, работа ориентирована на общее развитие, а не на тренировку отдельных психических процессов или способностей учащихся. Планируется не столько достижение отдельного результата (например: выучить таблицу умножения), сколько создание условий для развития ребенка.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6432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96752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901700">
                    <a:schemeClr val="bg1">
                      <a:alpha val="56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Поэтому </a:t>
            </a:r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коррекционно-развивающие занятия должны включать в себя задания на формирование различных видов базовых учебных действий;  упражнения на развитие ведущих познавательных процессов, а так же упражнения на развитие мелкой моторики рук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5334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Для этого учителем-дефектологом создаются и вводятся в учебный процесс различные игры для  развития мелкой моторики.</a:t>
            </a:r>
            <a:endParaRPr lang="ru-RU" sz="2800" b="1" dirty="0">
              <a:ln w="1905"/>
              <a:solidFill>
                <a:srgbClr val="7030A0"/>
              </a:solidFill>
              <a:effectLst>
                <a:glow rad="5334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268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Основные направления работы </a:t>
            </a:r>
            <a:endParaRPr lang="ru-RU" sz="2400" b="1" dirty="0" smtClean="0">
              <a:ln w="1905"/>
              <a:solidFill>
                <a:srgbClr val="FF0000"/>
              </a:solidFill>
              <a:effectLst>
                <a:glow rad="8382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</a:t>
            </a:r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развитию мелкой моторики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2000" b="1" dirty="0">
              <a:ln w="1905"/>
              <a:solidFill>
                <a:srgbClr val="7030A0"/>
              </a:solidFill>
              <a:effectLst>
                <a:glow rad="8382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Пальчиковая гимнастика.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Использование различных приспособлений (массажные мячики, валики, «ёжики», массажные колечки).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Игры с мелкими предметами (бусы, камешки, пуговицы, скрепки, счетные палочки, мелкие игрушки).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Завязывание бантиков, шнуровка, застёгивание пуговиц, замков.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Игры с прищепками.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Работа с бумагой (складывание, обрывание, вырезание, выкладывание узоров).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Работа с карандашом (обводка, штриховка, раскрашивание, выполнение графических заданий, графический диктант).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Игры с пальчиковыми игрушками.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Игры в “сухом бассейне”, наполненном семенами фасоли и гороха: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нахождение заданных предметов,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угадывание предмета с закрытыми глазами на ощупь,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сортировка, перекладывание, выкладывание узоров.</a:t>
            </a:r>
          </a:p>
          <a:p>
            <a:r>
              <a:rPr lang="ru-RU" sz="2000" b="1" dirty="0">
                <a:ln w="1905"/>
                <a:solidFill>
                  <a:srgbClr val="7030A0"/>
                </a:solidFill>
                <a:effectLst>
                  <a:glow rad="8382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и т.д. (ассортимент игр постоянно дополняется).</a:t>
            </a:r>
          </a:p>
        </p:txBody>
      </p:sp>
    </p:spTree>
    <p:extLst>
      <p:ext uri="{BB962C8B-B14F-4D97-AF65-F5344CB8AC3E}">
        <p14:creationId xmlns:p14="http://schemas.microsoft.com/office/powerpoint/2010/main" xmlns="" val="265035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мо презент\IMG_20180118_122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4608512" cy="2765107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мо презент\IMG_20180118_1227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89040"/>
            <a:ext cx="4331973" cy="2599184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3229993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1092200">
                    <a:schemeClr val="bg1">
                      <a:alpha val="6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Игры с прищепками</a:t>
            </a:r>
            <a:endParaRPr lang="ru-RU" sz="2800" b="1" dirty="0">
              <a:ln w="1905"/>
              <a:solidFill>
                <a:srgbClr val="7030A0"/>
              </a:solidFill>
              <a:effectLst>
                <a:glow rad="1092200">
                  <a:schemeClr val="bg1">
                    <a:alpha val="6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79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аталья\Desktop\мо презент\IMG_20180404_0934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4427984" cy="2656790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Desktop\мо презент\IMG_20180409_1053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17032"/>
            <a:ext cx="4176464" cy="2505878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116488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952500">
                    <a:schemeClr val="bg1">
                      <a:alpha val="8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Нанизывание бусин </a:t>
            </a:r>
            <a:endParaRPr lang="ru-RU" sz="2400" b="1" dirty="0">
              <a:ln w="1905"/>
              <a:solidFill>
                <a:srgbClr val="7030A0"/>
              </a:solidFill>
              <a:effectLst>
                <a:glow rad="952500">
                  <a:schemeClr val="bg1">
                    <a:alpha val="8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4444182"/>
            <a:ext cx="2069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1028700">
                    <a:schemeClr val="bg1">
                      <a:alpha val="7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Шнуровка</a:t>
            </a:r>
            <a:endParaRPr lang="ru-RU" sz="2800" b="1" dirty="0">
              <a:ln w="1905"/>
              <a:solidFill>
                <a:srgbClr val="7030A0"/>
              </a:solidFill>
              <a:effectLst>
                <a:glow rad="1028700">
                  <a:schemeClr val="bg1">
                    <a:alpha val="73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09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аталья\Desktop\мо презент\IMG_20181002_0852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8876"/>
            <a:ext cx="4680520" cy="2808312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ья\Desktop\мо презент\IMG_20181002_113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89040"/>
            <a:ext cx="4440494" cy="2664296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07804" y="3167390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901700">
                    <a:schemeClr val="bg1">
                      <a:alpha val="56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«Пластилинография»</a:t>
            </a:r>
            <a:endParaRPr lang="ru-RU" sz="2800" b="1" dirty="0">
              <a:ln w="1905"/>
              <a:solidFill>
                <a:srgbClr val="7030A0"/>
              </a:solidFill>
              <a:effectLst>
                <a:glow rad="901700">
                  <a:schemeClr val="bg1">
                    <a:alpha val="56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7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\Desktop\мо презент\IMG_20181029_1218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995936" cy="2397562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\Desktop\мо презент\IMG_20181112_093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4034272" cy="2420563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аталья\Desktop\мо презент\IMG_20181204_1027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3954352"/>
            <a:ext cx="4176464" cy="2505879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Наталья\Desktop\мо презент\IMG_20181210_1220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927959"/>
            <a:ext cx="4178288" cy="2506973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0636" y="3156151"/>
            <a:ext cx="4224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9271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Игры в «Сухом бассейне»</a:t>
            </a:r>
            <a:endParaRPr lang="ru-RU" sz="2800" b="1" dirty="0">
              <a:ln w="1905"/>
              <a:solidFill>
                <a:srgbClr val="7030A0"/>
              </a:solidFill>
              <a:effectLst>
                <a:glow rad="9271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2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28178"/>
            <a:ext cx="813690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Примеры </a:t>
            </a:r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заданий на формирование </a:t>
            </a:r>
            <a:endParaRPr lang="ru-RU" sz="2400" b="1" dirty="0" smtClean="0">
              <a:ln w="1905"/>
              <a:solidFill>
                <a:srgbClr val="FF000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коммуникативных БУД</a:t>
            </a:r>
          </a:p>
          <a:p>
            <a:pPr algn="ctr"/>
            <a:endParaRPr lang="ru-RU" sz="24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Игра «Клубок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sz="2400" b="1" dirty="0">
              <a:ln w="1905"/>
              <a:solidFill>
                <a:srgbClr val="FF000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4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</a:t>
            </a:r>
            <a:r>
              <a:rPr lang="ru-RU" sz="22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развитие навыков общения, снятие напряжения, сплочение коллектива</a:t>
            </a:r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ctr"/>
            <a:r>
              <a:rPr lang="ru-RU" sz="22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Ход игры</a:t>
            </a:r>
            <a:endParaRPr lang="ru-RU" sz="22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Нужно говорить комплименты кому-то из сидящих в круге и передавать ему клубок. У себя в руках остаётся часть нити. Посмотрите, какая получилась у нас яркая, прочная паутинка. А сейчас мы будем её распутывать. Начиная с последнего участника игры, сматываем клубочек и при этом говорим слова благодарности тому, кто вам сказал комплимент. Можно выполнить анализ, что приятнее (сложнее) делать комплименты, их получать или благодарить.</a:t>
            </a:r>
          </a:p>
        </p:txBody>
      </p:sp>
    </p:spTree>
    <p:extLst>
      <p:ext uri="{BB962C8B-B14F-4D97-AF65-F5344CB8AC3E}">
        <p14:creationId xmlns:p14="http://schemas.microsoft.com/office/powerpoint/2010/main" xmlns="" val="400234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305342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Игра «Профессии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</a:p>
          <a:p>
            <a:endParaRPr lang="ru-RU" sz="24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Цель: 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развитие воображения, наблюдательности, </a:t>
            </a:r>
            <a:r>
              <a:rPr lang="ru-RU" sz="2200" b="1" dirty="0" err="1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эмпатии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выразительности движений</a:t>
            </a:r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ctr"/>
            <a:r>
              <a:rPr lang="ru-RU" sz="22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Ход игры</a:t>
            </a:r>
            <a:endParaRPr lang="ru-RU" sz="22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2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Дети</a:t>
            </a:r>
            <a:r>
              <a:rPr lang="ru-RU" sz="22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разбившись на пары, показывают выразительными движениями друг другу, по заданию воспитателя, веселого и грустного художника, танцора, дирижера, воспитателя, дворника, строителя, имитируя движения, характерные для людей данной профессии. Один ребенок в паре показывает грустного человека, другой – веселого, и каждый раз при смене ролей дети меняются по эмоциональному предъявлению.</a:t>
            </a:r>
          </a:p>
        </p:txBody>
      </p:sp>
    </p:spTree>
    <p:extLst>
      <p:ext uri="{BB962C8B-B14F-4D97-AF65-F5344CB8AC3E}">
        <p14:creationId xmlns:p14="http://schemas.microsoft.com/office/powerpoint/2010/main" xmlns="" val="2860854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792" y="260648"/>
            <a:ext cx="813690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Игра «Доброе 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животное»</a:t>
            </a:r>
          </a:p>
          <a:p>
            <a:pPr algn="ctr"/>
            <a:endParaRPr lang="ru-RU" sz="21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1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Цель: </a:t>
            </a:r>
            <a:r>
              <a:rPr lang="ru-RU" sz="21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способствовать сплочению детского коллектива, научить детей понимать чувства других, оказывать поддержку и сопереживать</a:t>
            </a:r>
            <a:r>
              <a:rPr lang="ru-RU" sz="21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ctr"/>
            <a:r>
              <a:rPr lang="ru-RU" sz="21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Ход игры</a:t>
            </a:r>
            <a:endParaRPr lang="ru-RU" sz="21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1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Ведущий </a:t>
            </a:r>
            <a:r>
              <a:rPr lang="ru-RU" sz="21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тихим таинственным голосом говорит: «Встаньте, пожалуйста, в круг и возьмитесь за руки. Мы — одно большое, доброе животное. Давайте послушаем, как оно дышит! А теперь подышим вместе! На вдох — делаем шаг вперед, на выдох — шаг назад. А теперь на вдох делаем два шага вперед, на выдох — два шага назад. Вдох — два шага вперед. Выдох — два шага назад. Так не только дышит животное, так же четко и ровно бьется его большое доброе сердце. Стук — шаг вперед, стук — шаг назад и т. д. Мы все берем дыхание и стук сердца этого животного себе».</a:t>
            </a:r>
          </a:p>
          <a:p>
            <a:pPr algn="just"/>
            <a:r>
              <a:rPr lang="ru-RU" sz="21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Вам </a:t>
            </a:r>
            <a:r>
              <a:rPr lang="ru-RU" sz="21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понравилось вместе играть? И мне очень с вами понравилось! А теперь давайте вместе скажем шёпотом: «Мы хорошие». Теперь спокойным голосом: «Мы хорошие». А теперь громко-громко, чтоб все услышали: «Мы хорошие!»</a:t>
            </a:r>
          </a:p>
        </p:txBody>
      </p:sp>
    </p:spTree>
    <p:extLst>
      <p:ext uri="{BB962C8B-B14F-4D97-AF65-F5344CB8AC3E}">
        <p14:creationId xmlns:p14="http://schemas.microsoft.com/office/powerpoint/2010/main" xmlns="" val="1658023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4922" y="1196752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Для 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формирования   </a:t>
            </a:r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личностных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базовых  учебных  действий   можно использовать следующие виды заданий: </a:t>
            </a:r>
            <a:endParaRPr lang="ru-RU" sz="24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4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участие в проектах, исследованиях;</a:t>
            </a:r>
          </a:p>
          <a:p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мысленное воспроизведение картины, ситуации, творческие задания;</a:t>
            </a:r>
          </a:p>
          <a:p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подведение итогов урока; </a:t>
            </a:r>
          </a:p>
          <a:p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самооценка события, происшествия.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327000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579" y="289679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Примеры заданий на формирование 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личностных  БУД</a:t>
            </a:r>
          </a:p>
          <a:p>
            <a:pPr algn="ctr"/>
            <a:endParaRPr lang="ru-RU" sz="2400" b="1" dirty="0" smtClean="0">
              <a:ln w="1905"/>
              <a:solidFill>
                <a:srgbClr val="FF000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1</a:t>
            </a:r>
            <a:endParaRPr lang="ru-RU" sz="20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</a:t>
            </a:r>
            <a:r>
              <a:rPr lang="ru-RU" sz="21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Рассмотри </a:t>
            </a:r>
            <a:r>
              <a:rPr lang="ru-RU" sz="21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картинки. На них изображены начало и конец истории, которая произошла с мальчиками. Придумай, что случилось с мальчиками на реке. Нарисуй две недостающие картинки.</a:t>
            </a:r>
          </a:p>
          <a:p>
            <a:pPr algn="just"/>
            <a:endParaRPr lang="ru-RU" b="1" dirty="0" smtClean="0">
              <a:ln w="1905"/>
              <a:solidFill>
                <a:srgbClr val="FF0000"/>
              </a:solidFill>
              <a:effectLst>
                <a:glow rad="8001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hello_html_m2675be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58" y="2870514"/>
            <a:ext cx="4320481" cy="3870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42184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9610" y="1412776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ru-RU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2 </a:t>
            </a:r>
          </a:p>
          <a:p>
            <a:pPr algn="ctr"/>
            <a:endParaRPr lang="ru-RU" sz="24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Прочти 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начало и конец рассказа. Дополни очень коротко его содержание так, чтобы получился рассказ. Запиши рассказ в тетрадь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endParaRPr lang="ru-RU" sz="24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«</a:t>
            </a:r>
            <a:r>
              <a:rPr lang="ru-RU" sz="2400" b="1" i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Саша и Коля договорились в выходные пойти в кино</a:t>
            </a:r>
            <a:r>
              <a:rPr lang="ru-RU" sz="2400" b="1" i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….(придумать продолжение истории)…</a:t>
            </a:r>
            <a:endParaRPr lang="ru-RU" sz="2400" b="1" i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i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Поэтому Коля остался у Саши и помог другу.»</a:t>
            </a:r>
          </a:p>
        </p:txBody>
      </p:sp>
    </p:spTree>
    <p:extLst>
      <p:ext uri="{BB962C8B-B14F-4D97-AF65-F5344CB8AC3E}">
        <p14:creationId xmlns:p14="http://schemas.microsoft.com/office/powerpoint/2010/main" xmlns="" val="1764749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ds05.infourok.ru/uploads/ex/000a/000222e9-2c1bef51/4/hello_html_3b056e27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912768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31840" y="40466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ln w="1905"/>
                <a:solidFill>
                  <a:srgbClr val="F79646">
                    <a:lumMod val="50000"/>
                  </a:srgbClr>
                </a:solidFill>
                <a:effectLst>
                  <a:glow rad="635000">
                    <a:prstClr val="white">
                      <a:alpha val="60000"/>
                    </a:prst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</a:t>
            </a:r>
            <a:r>
              <a:rPr lang="ru-RU" sz="2400" b="1" dirty="0" smtClean="0">
                <a:ln w="1905"/>
                <a:solidFill>
                  <a:srgbClr val="F79646">
                    <a:lumMod val="50000"/>
                  </a:srgbClr>
                </a:solidFill>
                <a:effectLst>
                  <a:glow rad="635000">
                    <a:prstClr val="white">
                      <a:alpha val="60000"/>
                    </a:prst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</a:t>
            </a:r>
            <a:endParaRPr lang="ru-RU" sz="2400" b="1" dirty="0">
              <a:ln w="1905"/>
              <a:solidFill>
                <a:srgbClr val="F79646">
                  <a:lumMod val="50000"/>
                </a:srgbClr>
              </a:solidFill>
              <a:effectLst>
                <a:glow rad="635000">
                  <a:prstClr val="white">
                    <a:alpha val="60000"/>
                  </a:prst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572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340768"/>
            <a:ext cx="66967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«Игра – это огромное светлое окно, через которое  в духовный мир ребёнка вливается живительный поток представлений, понятий об окружающем мире. </a:t>
            </a:r>
          </a:p>
          <a:p>
            <a:pPr algn="just"/>
            <a:r>
              <a:rPr lang="ru-RU" sz="2800" b="1" dirty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Игра – это искра, зажигающая огонёк пытливости и любознательности.»</a:t>
            </a:r>
          </a:p>
          <a:p>
            <a:pPr algn="r"/>
            <a:endParaRPr lang="ru-RU" sz="2800" b="1" dirty="0" smtClean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ru-RU" sz="2800" b="1" dirty="0">
              <a:ln w="1905"/>
              <a:solidFill>
                <a:srgbClr val="7030A0"/>
              </a:solidFill>
              <a:effectLst>
                <a:glow rad="6350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glow rad="6350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В.А. Сухомлинский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8809700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427</TotalTime>
  <Words>1193</Words>
  <Application>Microsoft Office PowerPoint</Application>
  <PresentationFormat>Экран (4:3)</PresentationFormat>
  <Paragraphs>111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Пользователь</cp:lastModifiedBy>
  <cp:revision>21</cp:revision>
  <dcterms:created xsi:type="dcterms:W3CDTF">2019-06-13T06:47:12Z</dcterms:created>
  <dcterms:modified xsi:type="dcterms:W3CDTF">2024-03-15T13:26:17Z</dcterms:modified>
</cp:coreProperties>
</file>